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Georgia Pro Light" charset="1" panose="02040302050405020303"/>
      <p:regular r:id="rId21"/>
    </p:embeddedFont>
    <p:embeddedFont>
      <p:font typeface="DM Sans" charset="1" panose="00000000000000000000"/>
      <p:regular r:id="rId22"/>
    </p:embeddedFont>
    <p:embeddedFont>
      <p:font typeface="DM Sans Bold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1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991600" cy="10287000"/>
            <a:chOff x="0" y="0"/>
            <a:chExt cx="1035548" cy="11847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5548" cy="1184737"/>
            </a:xfrm>
            <a:custGeom>
              <a:avLst/>
              <a:gdLst/>
              <a:ahLst/>
              <a:cxnLst/>
              <a:rect r="r" b="b" t="t" l="l"/>
              <a:pathLst>
                <a:path h="1184737" w="1035548">
                  <a:moveTo>
                    <a:pt x="0" y="0"/>
                  </a:moveTo>
                  <a:lnTo>
                    <a:pt x="1035548" y="0"/>
                  </a:lnTo>
                  <a:lnTo>
                    <a:pt x="1035548" y="1184737"/>
                  </a:lnTo>
                  <a:lnTo>
                    <a:pt x="0" y="1184737"/>
                  </a:lnTo>
                  <a:close/>
                </a:path>
              </a:pathLst>
            </a:custGeom>
            <a:blipFill>
              <a:blip r:embed="rId2"/>
              <a:stretch>
                <a:fillRect l="0" t="-378" r="0" b="-37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744200" y="666750"/>
            <a:ext cx="6877050" cy="585084"/>
            <a:chOff x="0" y="0"/>
            <a:chExt cx="9169400" cy="780112"/>
          </a:xfrm>
        </p:grpSpPr>
        <p:sp>
          <p:nvSpPr>
            <p:cNvPr name="Freeform 5" id="5"/>
            <p:cNvSpPr/>
            <p:nvPr/>
          </p:nvSpPr>
          <p:spPr>
            <a:xfrm flipH="true" flipV="false" rot="-5400000">
              <a:off x="36553" y="74861"/>
              <a:ext cx="555143" cy="628248"/>
            </a:xfrm>
            <a:custGeom>
              <a:avLst/>
              <a:gdLst/>
              <a:ahLst/>
              <a:cxnLst/>
              <a:rect r="r" b="b" t="t" l="l"/>
              <a:pathLst>
                <a:path h="628248" w="555143">
                  <a:moveTo>
                    <a:pt x="555143" y="0"/>
                  </a:moveTo>
                  <a:lnTo>
                    <a:pt x="0" y="0"/>
                  </a:lnTo>
                  <a:lnTo>
                    <a:pt x="0" y="628248"/>
                  </a:lnTo>
                  <a:lnTo>
                    <a:pt x="555143" y="628248"/>
                  </a:lnTo>
                  <a:lnTo>
                    <a:pt x="555143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795304" y="95250"/>
              <a:ext cx="8374096" cy="6848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555"/>
                </a:lnSpc>
              </a:pPr>
              <a:r>
                <a:rPr lang="en-US" sz="3864" spc="-77">
                  <a:solidFill>
                    <a:srgbClr val="E1E7F2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Mandar Kajbaje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734675" y="1562100"/>
            <a:ext cx="6886575" cy="3699578"/>
            <a:chOff x="0" y="0"/>
            <a:chExt cx="9182100" cy="493277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200025"/>
              <a:ext cx="9182100" cy="3686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499"/>
                </a:lnSpc>
              </a:pPr>
              <a:r>
                <a:rPr lang="en-US" sz="10499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Phishing Awareness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137115"/>
              <a:ext cx="9172670" cy="7956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39"/>
                </a:lnSpc>
              </a:pPr>
              <a:r>
                <a:rPr lang="en-US" sz="3599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BSC CS Student Training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744200" y="8740903"/>
            <a:ext cx="5743575" cy="888872"/>
            <a:chOff x="0" y="0"/>
            <a:chExt cx="7658100" cy="118516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691344"/>
              <a:ext cx="7658100" cy="493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0"/>
                </a:lnSpc>
                <a:spcBef>
                  <a:spcPct val="0"/>
                </a:spcBef>
              </a:pPr>
              <a:r>
                <a:rPr lang="en-US" sz="22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Mandar Kajbaje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76581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  <a:spcBef>
                  <a:spcPct val="0"/>
                </a:spcBef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PRESENTED BY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4A8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2632656"/>
            <a:chOff x="0" y="0"/>
            <a:chExt cx="11099800" cy="35102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15546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Best Practices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78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Staying safe online requires vigilance and proactive measures. Familiarize yourself with essential practices to protect against phishing and ensure your digital security effectively.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1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2261181"/>
            <a:chOff x="0" y="0"/>
            <a:chExt cx="11099800" cy="30149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15546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What to Do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7803"/>
              <a:ext cx="110998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If you clicked on a suspicious link, it's crucial to take immediate action to </a:t>
              </a:r>
              <a:r>
                <a:rPr lang="en-US" b="true" sz="21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protect your information</a:t>
              </a: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 and minimize potential damage.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184A8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2457450"/>
            <a:ext cx="7191375" cy="1612850"/>
            <a:chOff x="0" y="0"/>
            <a:chExt cx="9588500" cy="215046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183362"/>
              <a:ext cx="95885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An email claims you've won a prize. What should you do first?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47625"/>
              <a:ext cx="95885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SCENARIO QUESTION 1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66750" y="5165675"/>
            <a:ext cx="7191375" cy="1612850"/>
            <a:chOff x="0" y="0"/>
            <a:chExt cx="9588500" cy="215046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183362"/>
              <a:ext cx="95885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A link directs you to a login page that looks familiar. How do you verify?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47625"/>
              <a:ext cx="95885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SCENARIO QUESTION 3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6750" y="7829550"/>
            <a:ext cx="7191375" cy="1612850"/>
            <a:chOff x="0" y="0"/>
            <a:chExt cx="9588500" cy="215046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183362"/>
              <a:ext cx="95885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A colleague asks for sensitive information via email. What is your next step?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47625"/>
              <a:ext cx="95885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SCENARIO QUESTION 5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296400" y="2457450"/>
            <a:ext cx="7191375" cy="1612850"/>
            <a:chOff x="0" y="0"/>
            <a:chExt cx="9588500" cy="215046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183362"/>
              <a:ext cx="95885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You receive a call asking for your bank details. What action is best?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47625"/>
              <a:ext cx="95885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SCENARIO QUESTION 2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96400" y="5165675"/>
            <a:ext cx="7191375" cy="1612850"/>
            <a:chOff x="0" y="0"/>
            <a:chExt cx="9588500" cy="215046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1183362"/>
              <a:ext cx="95885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You see a message with urgent language demanding immediate action. What’s your response?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47625"/>
              <a:ext cx="95885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SCENARIO QUESTION 4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296400" y="7829550"/>
            <a:ext cx="7191375" cy="1612850"/>
            <a:chOff x="0" y="0"/>
            <a:chExt cx="9588500" cy="2150467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1183362"/>
              <a:ext cx="9588500" cy="9671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You clicked a suspicious link. What should you do immediately to stay safe?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47625"/>
              <a:ext cx="95885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SCENARIO QUESTION 6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666750" y="733425"/>
            <a:ext cx="16954500" cy="114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0FF0FC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Interactive Quiz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1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2632656"/>
            <a:chOff x="0" y="0"/>
            <a:chExt cx="11099800" cy="35102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15546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Key Takeaways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78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Understanding phishing is vital for </a:t>
              </a:r>
              <a:r>
                <a:rPr lang="en-US" b="true" sz="21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staying safe online</a:t>
              </a: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. Remember to stop, think, and verify communications, as awareness and reporting are crucial in combating cyber threats.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4A8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2632656"/>
            <a:chOff x="0" y="0"/>
            <a:chExt cx="11099800" cy="35102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15546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Report Cybercrime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78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It's essential to report any cybercrime incidents to protect yourself and others. Utilize the official channels for assistance and guidance in handling these threats effectively.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0545425" cy="10287000"/>
          </a:xfrm>
          <a:custGeom>
            <a:avLst/>
            <a:gdLst/>
            <a:ahLst/>
            <a:cxnLst/>
            <a:rect r="r" b="b" t="t" l="l"/>
            <a:pathLst>
              <a:path h="10287000" w="20545425">
                <a:moveTo>
                  <a:pt x="0" y="0"/>
                </a:moveTo>
                <a:lnTo>
                  <a:pt x="20545425" y="0"/>
                </a:lnTo>
                <a:lnTo>
                  <a:pt x="2054542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68" t="-18113" r="0" b="-22981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4A8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2632656"/>
            <a:chOff x="0" y="0"/>
            <a:chExt cx="11099800" cy="35102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15546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What is Phishing?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78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Phishing is a form of </a:t>
              </a:r>
              <a:r>
                <a:rPr lang="en-US" b="true" sz="21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cyber deception</a:t>
              </a: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 where attackers manipulate individuals into revealing sensitive information, often through fake emails or websites designed to appear legitimate.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1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733425"/>
            <a:ext cx="15821025" cy="1149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00"/>
              </a:lnSpc>
              <a:spcBef>
                <a:spcPct val="0"/>
              </a:spcBef>
            </a:pPr>
            <a:r>
              <a:rPr lang="en-US" sz="8000">
                <a:solidFill>
                  <a:srgbClr val="0FF0FC"/>
                </a:solidFill>
                <a:latin typeface="Georgia Pro Light"/>
                <a:ea typeface="Georgia Pro Light"/>
                <a:cs typeface="Georgia Pro Light"/>
                <a:sym typeface="Georgia Pro Light"/>
              </a:rPr>
              <a:t>Types of Phishing Attacks Explained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4248150"/>
            <a:ext cx="4314825" cy="3391992"/>
            <a:chOff x="0" y="0"/>
            <a:chExt cx="5753100" cy="452265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146175"/>
              <a:ext cx="5753100" cy="3376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39"/>
                </a:lnSpc>
              </a:pPr>
              <a:r>
                <a:rPr lang="en-US" sz="2099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Email phishing involves deceptive emails that appear legitimate, aiming to trick recipients into revealing sensitive information or downloading malware. This is one of the </a:t>
              </a:r>
              <a:r>
                <a:rPr lang="en-US" b="true" sz="2099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most common attack</a:t>
              </a:r>
              <a:r>
                <a:rPr lang="en-US" sz="2099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 methods.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47625"/>
              <a:ext cx="57531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EMAIL PHISHING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419850" y="4248150"/>
            <a:ext cx="4314825" cy="3027709"/>
            <a:chOff x="0" y="0"/>
            <a:chExt cx="5753100" cy="403694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146175"/>
              <a:ext cx="5753100" cy="2890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39"/>
                </a:lnSpc>
              </a:pPr>
              <a:r>
                <a:rPr lang="en-US" sz="2099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Smishing utilizes SMS messages to lure victims into providing personal information or clicking malicious links. This technique exploits the trust people place in text messages, often appearing urgent.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47625"/>
              <a:ext cx="57531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SMISHING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172950" y="4248150"/>
            <a:ext cx="4314825" cy="3027709"/>
            <a:chOff x="0" y="0"/>
            <a:chExt cx="5753100" cy="4036945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146175"/>
              <a:ext cx="5753100" cy="28907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39"/>
                </a:lnSpc>
              </a:pPr>
              <a:r>
                <a:rPr lang="en-US" sz="2099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Vishing, or voice phishing, involves phone calls where scammers impersonate legitimate entities to extract sensitive data. This tactic relies heavily on </a:t>
              </a:r>
              <a:r>
                <a:rPr lang="en-US" b="true" sz="2099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manipulating the victim's trust</a:t>
              </a:r>
              <a:r>
                <a:rPr lang="en-US" sz="2099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 and emotions.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47625"/>
              <a:ext cx="5753100" cy="5691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6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VISHING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4A8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3747081"/>
            <a:chOff x="0" y="0"/>
            <a:chExt cx="11099800" cy="49961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3040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Recognizing Phishing Emails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5337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Identifying phishing emails is crucial for online safety. Look for </a:t>
              </a:r>
              <a:r>
                <a:rPr lang="en-US" b="true" sz="21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red flags</a:t>
              </a: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 like sender mismatches, urgency, typos, and suspicious links to protect your data.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1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2632656"/>
            <a:chOff x="0" y="0"/>
            <a:chExt cx="11099800" cy="35102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15546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Fake Websites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78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Recognizing fake websites is crucial in preventing online fraud. Look for </a:t>
              </a:r>
              <a:r>
                <a:rPr lang="en-US" b="true" sz="21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URL traps</a:t>
              </a: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 and deceptive practices that can easily lead to data theft and malware.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4A8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4861506"/>
            <a:chOff x="0" y="0"/>
            <a:chExt cx="11099800" cy="64820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45264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How Social Engineering Works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0196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Social engineering exploits </a:t>
              </a:r>
              <a:r>
                <a:rPr lang="en-US" b="true" sz="21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human psychology</a:t>
              </a: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 to manipulate individuals into divulging confidential information. It leverages emotions like fear, urgency, and trust to achieve its aims.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1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3004131"/>
            <a:chOff x="0" y="0"/>
            <a:chExt cx="11099800" cy="40055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15546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Spear Phishing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47803"/>
              <a:ext cx="11099800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Spear phishing targets specific individuals or organizations, using personalized tactics to deceive victims. These attacks often involve custom emails that appear legitimate, making them more dangerous.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4A8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3747081"/>
            <a:chOff x="0" y="0"/>
            <a:chExt cx="11099800" cy="49961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3040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Business Email Compromise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533703"/>
              <a:ext cx="11099800" cy="1462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Business Email Compromise (BEC) is a sophisticated scam where attackers impersonate executives to defraud organizations through deceitful emails, often leading to significant financial losses.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1F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0"/>
            <a:ext cx="7553325" cy="10287000"/>
            <a:chOff x="0" y="0"/>
            <a:chExt cx="1170208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020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170208">
                  <a:moveTo>
                    <a:pt x="0" y="0"/>
                  </a:moveTo>
                  <a:lnTo>
                    <a:pt x="1170208" y="0"/>
                  </a:lnTo>
                  <a:lnTo>
                    <a:pt x="117020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0" t="-205" r="0" b="-20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4118556"/>
            <a:chOff x="0" y="0"/>
            <a:chExt cx="11099800" cy="549140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11099800" cy="30405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800"/>
                </a:lnSpc>
              </a:pPr>
              <a:r>
                <a:rPr lang="en-US" sz="8000">
                  <a:solidFill>
                    <a:srgbClr val="0FF0FC"/>
                  </a:solidFill>
                  <a:latin typeface="Georgia Pro Light"/>
                  <a:ea typeface="Georgia Pro Light"/>
                  <a:cs typeface="Georgia Pro Light"/>
                  <a:sym typeface="Georgia Pro Light"/>
                </a:rPr>
                <a:t>Ransomware Threats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533703"/>
              <a:ext cx="11099800" cy="19577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</a:pP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Ransomware delivered through phishing attacks can </a:t>
              </a:r>
              <a:r>
                <a:rPr lang="en-US" b="true" sz="2100">
                  <a:solidFill>
                    <a:srgbClr val="E1E7F2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encrypt critical files</a:t>
              </a:r>
              <a:r>
                <a:rPr lang="en-US" sz="2100">
                  <a:solidFill>
                    <a:srgbClr val="E1E7F2"/>
                  </a:solidFill>
                  <a:latin typeface="DM Sans"/>
                  <a:ea typeface="DM Sans"/>
                  <a:cs typeface="DM Sans"/>
                  <a:sym typeface="DM Sans"/>
                </a:rPr>
                <a:t>, demanding payment for access. Understanding this risk is essential for protecting personal and organizational data from malicious actors.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Phishing Awareness</dc:description>
  <dc:identifier>DAG6EFQgxxM</dc:identifier>
  <dcterms:modified xsi:type="dcterms:W3CDTF">2011-08-01T06:04:30Z</dcterms:modified>
  <cp:revision>1</cp:revision>
  <dc:title>Presentation - Phishing Awareness</dc:title>
</cp:coreProperties>
</file>

<file path=docProps/thumbnail.jpeg>
</file>